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366" r:id="rId3"/>
    <p:sldId id="367" r:id="rId4"/>
    <p:sldId id="370" r:id="rId5"/>
    <p:sldId id="393" r:id="rId6"/>
    <p:sldId id="332" r:id="rId7"/>
    <p:sldId id="333" r:id="rId8"/>
    <p:sldId id="378" r:id="rId9"/>
    <p:sldId id="371" r:id="rId10"/>
    <p:sldId id="372" r:id="rId11"/>
    <p:sldId id="38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2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94694-3425-4E43-9C6B-BCA9D6925C97}" type="datetimeFigureOut">
              <a:rPr lang="it-IT" smtClean="0"/>
              <a:t>21/02/19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53287-3F95-6345-A607-8B8FF97BAD1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7281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21/02/19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‹n.›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21/02/19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21/02/19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21/02/19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21/02/19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‹n.›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21/02/19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21/02/19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‹n.›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21/02/19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21/02/19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21/02/19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‹n.›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21/02/19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5D48070-6A81-47D0-9810-1540B9FEFF61}" type="datetime1">
              <a:rPr lang="en-US" smtClean="0"/>
              <a:pPr/>
              <a:t>21/02/19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‹n.›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 flipH="1">
            <a:off x="807719" y="3566721"/>
            <a:ext cx="7521562" cy="1979332"/>
          </a:xfrm>
        </p:spPr>
        <p:txBody>
          <a:bodyPr/>
          <a:lstStyle/>
          <a:p>
            <a:r>
              <a:rPr lang="it-IT" dirty="0" smtClean="0"/>
              <a:t>CONSIGLI UTILI</a:t>
            </a:r>
            <a:br>
              <a:rPr lang="it-IT" dirty="0" smtClean="0"/>
            </a:br>
            <a:r>
              <a:rPr lang="it-IT" dirty="0" smtClean="0"/>
              <a:t>PER LA REDAZIONE DI UN TESTO GIORNALISTICO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09063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1999" y="4572000"/>
            <a:ext cx="7699893" cy="16002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ANTONIO PICCONE STELLA</a:t>
            </a:r>
            <a:br>
              <a:rPr lang="it-IT" dirty="0" smtClean="0"/>
            </a:br>
            <a:r>
              <a:rPr lang="it-IT" dirty="0" smtClean="0"/>
              <a:t>GIORNALISTA RAI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854991" y="691616"/>
            <a:ext cx="7493742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•"/>
            </a:pPr>
            <a:r>
              <a:rPr lang="it-IT" dirty="0" smtClean="0"/>
              <a:t>RIPETERE SPESSO IL SOGGETTO DEL DISCORSO</a:t>
            </a:r>
          </a:p>
          <a:p>
            <a:pPr marL="285750" indent="-285750">
              <a:buFontTx/>
              <a:buChar char="•"/>
            </a:pPr>
            <a:r>
              <a:rPr lang="it-IT" dirty="0" smtClean="0"/>
              <a:t>PERIODI BREVI. COSTRUZIONI SEMPLICI</a:t>
            </a:r>
          </a:p>
          <a:p>
            <a:pPr marL="285750" indent="-285750">
              <a:buFontTx/>
              <a:buChar char="•"/>
            </a:pPr>
            <a:r>
              <a:rPr lang="it-IT" dirty="0" smtClean="0"/>
              <a:t>ABOLIRE I SUPERLATIVI</a:t>
            </a:r>
          </a:p>
          <a:p>
            <a:pPr marL="285750" indent="-285750">
              <a:buFontTx/>
              <a:buChar char="•"/>
            </a:pPr>
            <a:r>
              <a:rPr lang="it-IT" dirty="0" smtClean="0"/>
              <a:t>NON USARE AGGETTIVI A COPPIA, NEPPURE DOPPI</a:t>
            </a:r>
          </a:p>
          <a:p>
            <a:pPr marL="285750" indent="-285750">
              <a:buFontTx/>
              <a:buChar char="•"/>
            </a:pPr>
            <a:r>
              <a:rPr lang="it-IT" dirty="0" smtClean="0"/>
              <a:t>ELIMINARE I VOCABOLI STRANIERI</a:t>
            </a:r>
          </a:p>
          <a:p>
            <a:pPr marL="285750" indent="-285750">
              <a:buFontTx/>
              <a:buChar char="•"/>
            </a:pPr>
            <a:r>
              <a:rPr lang="it-IT" dirty="0" smtClean="0"/>
              <a:t>NON USARE TERMINI TECNICI, SCIENTIFICI O GERGALI</a:t>
            </a:r>
          </a:p>
          <a:p>
            <a:pPr marL="285750" indent="-285750">
              <a:buFontTx/>
              <a:buChar char="•"/>
            </a:pPr>
            <a:r>
              <a:rPr lang="it-IT" dirty="0" smtClean="0"/>
              <a:t>USARE POCO I SOSTANTIVI IN ‘-ZIONE’ O AVVERBI IN ‘-MENTE’</a:t>
            </a:r>
          </a:p>
          <a:p>
            <a:pPr marL="285750" indent="-285750">
              <a:buFontTx/>
              <a:buChar char="•"/>
            </a:pPr>
            <a:r>
              <a:rPr lang="it-IT" dirty="0" smtClean="0"/>
              <a:t>DARE ALL’ANNUNCIATORE TESTI CHIARI E CORRETTI</a:t>
            </a:r>
          </a:p>
          <a:p>
            <a:pPr marL="285750" indent="-285750">
              <a:buFontTx/>
              <a:buChar char="•"/>
            </a:pPr>
            <a:r>
              <a:rPr lang="it-IT" dirty="0" smtClean="0"/>
              <a:t>LINGUAGGIO SEMPLICE, CHIARO, CONCRETO</a:t>
            </a:r>
          </a:p>
          <a:p>
            <a:pPr marL="285750" indent="-285750">
              <a:buFontTx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62720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2000" y="4629635"/>
            <a:ext cx="7543800" cy="1600200"/>
          </a:xfrm>
        </p:spPr>
        <p:txBody>
          <a:bodyPr>
            <a:noAutofit/>
          </a:bodyPr>
          <a:lstStyle/>
          <a:p>
            <a:pPr algn="just"/>
            <a:r>
              <a:rPr lang="it-IT" sz="2800" dirty="0" smtClean="0"/>
              <a:t>“La notizia vera ha una forza che la fa schizzare dallo stagno</a:t>
            </a:r>
            <a:r>
              <a:rPr lang="mr-IN" sz="2800" dirty="0" smtClean="0"/>
              <a:t>…</a:t>
            </a:r>
            <a:r>
              <a:rPr lang="it-IT" sz="2800" dirty="0" smtClean="0"/>
              <a:t>una forza che la fa emergere dal flusso ininterrotto che arriva dalle varie fonti, e la impone zittendo tutti.”</a:t>
            </a:r>
            <a:endParaRPr lang="it-IT" sz="2800" dirty="0"/>
          </a:p>
        </p:txBody>
      </p:sp>
      <p:pic>
        <p:nvPicPr>
          <p:cNvPr id="4" name="Segnaposto contenuto 3" descr="Unknown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2" b="15612"/>
          <a:stretch>
            <a:fillRect/>
          </a:stretch>
        </p:blipFill>
        <p:spPr>
          <a:xfrm>
            <a:off x="762000" y="560388"/>
            <a:ext cx="7543800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908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796088" cy="16002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L’IMMAGINE </a:t>
            </a:r>
            <a:r>
              <a:rPr lang="it-IT" sz="4000" dirty="0" smtClean="0"/>
              <a:t>CINE </a:t>
            </a:r>
            <a:r>
              <a:rPr lang="mr-IN" sz="4000" dirty="0" smtClean="0"/>
              <a:t>–</a:t>
            </a:r>
            <a:r>
              <a:rPr lang="it-IT" sz="4000" dirty="0" smtClean="0"/>
              <a:t> FOTO </a:t>
            </a:r>
            <a:r>
              <a:rPr lang="mr-IN" sz="4000" dirty="0" smtClean="0"/>
              <a:t>–</a:t>
            </a:r>
            <a:r>
              <a:rPr lang="it-IT" sz="4000" dirty="0" smtClean="0"/>
              <a:t> TELEVISIVA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NON TRADISCE MAI</a:t>
            </a:r>
            <a:endParaRPr lang="it-IT" dirty="0"/>
          </a:p>
        </p:txBody>
      </p:sp>
      <p:pic>
        <p:nvPicPr>
          <p:cNvPr id="5" name="Segnaposto contenuto 4" descr="Unknown-1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9" r="7969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L’IMMAGINE E’ LA REGINA DELLA COMUNICAZIONE </a:t>
            </a:r>
          </a:p>
          <a:p>
            <a:r>
              <a:rPr lang="it-IT" dirty="0" smtClean="0"/>
              <a:t>E LA TELEVISIONE E’ IL SUO REGNO. IL CAPO CHINO DELLA REGINA MADRE AI FUNERALI (1997) DI LADY DIANA E’ IL SEGNO DEL RISPETTO DELLA RICONCILIAZIONE. L’IMMAGINE E’NOTIZIA. IL RACCONTO PER IMMAGINE.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13759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796088" cy="16002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L’IMMAGINE E’ NOTIZIA</a:t>
            </a:r>
            <a:br>
              <a:rPr lang="it-IT" dirty="0" smtClean="0"/>
            </a:br>
            <a:r>
              <a:rPr lang="it-IT" dirty="0" smtClean="0"/>
              <a:t>E’ NARRAZIONE DI UN EVENTO</a:t>
            </a:r>
            <a:endParaRPr lang="it-IT" dirty="0"/>
          </a:p>
        </p:txBody>
      </p:sp>
      <p:pic>
        <p:nvPicPr>
          <p:cNvPr id="5" name="Segnaposto contenuto 4" descr="robert-capa-miliziano-morente-1936-638x40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r="15000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62500" lnSpcReduction="20000"/>
          </a:bodyPr>
          <a:lstStyle/>
          <a:p>
            <a:pPr fontAlgn="base"/>
            <a:r>
              <a:rPr lang="it-IT" dirty="0"/>
              <a:t>Pubblicata prima sulla rivista </a:t>
            </a:r>
            <a:r>
              <a:rPr lang="it-IT" i="1" dirty="0"/>
              <a:t>VU</a:t>
            </a:r>
            <a:r>
              <a:rPr lang="it-IT" dirty="0"/>
              <a:t> e poi su </a:t>
            </a:r>
            <a:r>
              <a:rPr lang="it-IT" i="1" dirty="0"/>
              <a:t>Life</a:t>
            </a:r>
            <a:r>
              <a:rPr lang="it-IT" dirty="0"/>
              <a:t> nel 1936 in cui venne realizzata. La foto, scattata durante la Guerra Civile Spagnola, è  quella che ha procurato a Robert Capa fama internazionale, ma anche critiche.</a:t>
            </a:r>
          </a:p>
          <a:p>
            <a:pPr fontAlgn="base"/>
            <a:r>
              <a:rPr lang="it-IT" dirty="0"/>
              <a:t>A partire dagli anni Settanta, infatti, studi avanzarono diversi dubbi sull’autenticità dello scatto. Che non sarebbe stato scattato a Cerro </a:t>
            </a:r>
            <a:r>
              <a:rPr lang="it-IT" dirty="0" err="1"/>
              <a:t>Muriano</a:t>
            </a:r>
            <a:r>
              <a:rPr lang="it-IT" dirty="0"/>
              <a:t> – in Andalusia – o riprenderebbe una “finta” battaglia, ovvero un conflitto inscenato a bella posta per l’obiettivo.</a:t>
            </a:r>
            <a:br>
              <a:rPr lang="it-IT" dirty="0"/>
            </a:br>
            <a:r>
              <a:rPr lang="it-IT" dirty="0"/>
              <a:t>Un’intervista radiofonica realizzata da Capa nel 1947 chiarì che quel giorno a Cerro </a:t>
            </a:r>
            <a:r>
              <a:rPr lang="it-IT" dirty="0" err="1"/>
              <a:t>Muriano</a:t>
            </a:r>
            <a:r>
              <a:rPr lang="it-IT" dirty="0"/>
              <a:t> non si tenne un combattimento, ma i miliziani antifascisti con cui viaggiava il fotografo si imbatterono in una mitragliatrice del nemico </a:t>
            </a:r>
            <a:r>
              <a:rPr lang="it-IT" dirty="0" smtClean="0"/>
              <a:t>. Robert Capa morì mettendo il piede su una mina antiuomo in Vietnam.</a:t>
            </a:r>
            <a:endParaRPr lang="it-IT" dirty="0"/>
          </a:p>
          <a:p>
            <a:r>
              <a:rPr lang="it-IT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33502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665412" cy="16002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LA STESSA INSTANTANEA </a:t>
            </a:r>
            <a:br>
              <a:rPr lang="it-IT" dirty="0" smtClean="0"/>
            </a:br>
            <a:r>
              <a:rPr lang="it-IT" dirty="0" smtClean="0"/>
              <a:t>E’ NARRAZIONE DI UN EVENTO</a:t>
            </a:r>
            <a:endParaRPr lang="it-IT" dirty="0"/>
          </a:p>
        </p:txBody>
      </p:sp>
      <p:pic>
        <p:nvPicPr>
          <p:cNvPr id="5" name="Segnaposto contenuto 4" descr="Unknown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1" r="21211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LE FOTO, PRIMA ANCORA DELLA TELEVISIONE, E DOPO, SONO SEMPRE STATE FORTEMENTE CONNOTATIVE DEL LINGUAGGIO NON VERBALE. HANNO RACCONTATO IL MONDO, LE SUE GUERRE, LE SUE IMPRESE EPOCALI, LE SUE LOTTE SOCIALI. IL CASO DELLA MAGNUM.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02643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8335" y="4572000"/>
            <a:ext cx="8309792" cy="22860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IL BACIO DELLA VITTORIA</a:t>
            </a: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LO SCATTO DI </a:t>
            </a:r>
            <a:r>
              <a:rPr lang="it-IT" dirty="0" err="1" smtClean="0"/>
              <a:t>McCurry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1945 </a:t>
            </a:r>
            <a:r>
              <a:rPr lang="mr-IN" dirty="0" smtClean="0"/>
              <a:t>–</a:t>
            </a:r>
            <a:r>
              <a:rPr lang="it-IT" dirty="0" smtClean="0"/>
              <a:t> TIMES SQUARE</a:t>
            </a:r>
            <a:endParaRPr lang="it-IT" dirty="0"/>
          </a:p>
        </p:txBody>
      </p:sp>
      <p:pic>
        <p:nvPicPr>
          <p:cNvPr id="7" name="Segnaposto contenuto 6" descr="TYP-407628-eisenstaedt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5" r="4545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it-IT" dirty="0" smtClean="0"/>
              <a:t>1984 - STARBAT BIBI</a:t>
            </a:r>
            <a:endParaRPr lang="it-IT" dirty="0"/>
          </a:p>
        </p:txBody>
      </p:sp>
      <p:pic>
        <p:nvPicPr>
          <p:cNvPr id="8" name="Segnaposto contenuto 7" descr="sharbat-gula-1984-e1425313957348-659x297.pn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9" r="22959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8505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1999" y="4572000"/>
            <a:ext cx="8198673" cy="16002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1935 </a:t>
            </a:r>
            <a:r>
              <a:rPr lang="mr-IN" dirty="0" smtClean="0"/>
              <a:t>–</a:t>
            </a:r>
            <a:r>
              <a:rPr lang="it-IT" dirty="0" smtClean="0"/>
              <a:t> NORME </a:t>
            </a:r>
            <a:r>
              <a:rPr lang="it-IT" dirty="0" smtClean="0"/>
              <a:t>PER LA </a:t>
            </a:r>
            <a:r>
              <a:rPr lang="it-IT" dirty="0" smtClean="0"/>
              <a:t>REDAZIONE </a:t>
            </a:r>
            <a:br>
              <a:rPr lang="it-IT" dirty="0" smtClean="0"/>
            </a:br>
            <a:r>
              <a:rPr lang="it-IT" dirty="0" smtClean="0"/>
              <a:t>DI UN </a:t>
            </a:r>
            <a:r>
              <a:rPr lang="it-IT" dirty="0" smtClean="0"/>
              <a:t>TESTO RADIOFONICO</a:t>
            </a:r>
            <a:endParaRPr lang="it-IT" dirty="0"/>
          </a:p>
        </p:txBody>
      </p:sp>
      <p:pic>
        <p:nvPicPr>
          <p:cNvPr id="5" name="Segnaposto contenuto 4" descr="carlo-emilio-gadda-982x540-1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2" r="19302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62001" y="457201"/>
            <a:ext cx="2673657" cy="4114800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Tx/>
              <a:buChar char="•"/>
            </a:pPr>
            <a:endParaRPr lang="it-IT" b="1" dirty="0" smtClean="0"/>
          </a:p>
          <a:p>
            <a:pPr marL="342900" indent="-342900">
              <a:buFontTx/>
              <a:buChar char="•"/>
            </a:pPr>
            <a:endParaRPr lang="it-IT" b="1" dirty="0"/>
          </a:p>
          <a:p>
            <a:pPr marL="342900" indent="-342900">
              <a:buFontTx/>
              <a:buChar char="•"/>
            </a:pPr>
            <a:r>
              <a:rPr lang="it-IT" sz="2200" b="1" dirty="0" smtClean="0"/>
              <a:t>Mai dire ‘io </a:t>
            </a:r>
            <a:r>
              <a:rPr lang="it-IT" sz="2200" b="1" dirty="0" err="1" smtClean="0"/>
              <a:t>penso’</a:t>
            </a:r>
            <a:r>
              <a:rPr lang="it-IT" sz="2200" b="1" dirty="0" smtClean="0"/>
              <a:t>, meglio ‘noi’, evitare le autocitazioni</a:t>
            </a:r>
          </a:p>
          <a:p>
            <a:pPr marL="342900" indent="-342900">
              <a:buFontTx/>
              <a:buChar char="•"/>
            </a:pPr>
            <a:r>
              <a:rPr lang="it-IT" sz="2200" b="1" dirty="0" smtClean="0"/>
              <a:t>Se i nomi da citare sono tanti, aboliamo l’elenco</a:t>
            </a:r>
          </a:p>
          <a:p>
            <a:pPr marL="342900" indent="-342900">
              <a:buFontTx/>
              <a:buChar char="•"/>
            </a:pPr>
            <a:r>
              <a:rPr lang="it-IT" sz="2200" b="1" dirty="0" smtClean="0"/>
              <a:t>Idem per la date, solo quelle necessarie</a:t>
            </a:r>
          </a:p>
          <a:p>
            <a:pPr marL="342900" indent="-342900">
              <a:buFontTx/>
              <a:buChar char="•"/>
            </a:pPr>
            <a:r>
              <a:rPr lang="it-IT" sz="2200" b="1" dirty="0" smtClean="0"/>
              <a:t>Non dare per scontato</a:t>
            </a:r>
          </a:p>
          <a:p>
            <a:r>
              <a:rPr lang="it-IT" sz="2200" b="1" dirty="0"/>
              <a:t> </a:t>
            </a:r>
            <a:r>
              <a:rPr lang="it-IT" sz="2200" b="1" dirty="0" smtClean="0"/>
              <a:t>     ciò che tale non è</a:t>
            </a:r>
          </a:p>
          <a:p>
            <a:r>
              <a:rPr lang="it-IT" sz="2200" b="1" dirty="0" smtClean="0"/>
              <a:t>*    Evitare i preamboli</a:t>
            </a:r>
          </a:p>
          <a:p>
            <a:endParaRPr lang="it-IT" b="1" dirty="0" smtClean="0"/>
          </a:p>
          <a:p>
            <a:r>
              <a:rPr lang="it-IT" i="1" dirty="0" smtClean="0"/>
              <a:t>Carlo Emio GADDA</a:t>
            </a:r>
          </a:p>
          <a:p>
            <a:pPr marL="342900" indent="-342900">
              <a:buFontTx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53954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2000" y="3624118"/>
            <a:ext cx="7543800" cy="695036"/>
          </a:xfrm>
        </p:spPr>
        <p:txBody>
          <a:bodyPr>
            <a:noAutofit/>
          </a:bodyPr>
          <a:lstStyle/>
          <a:p>
            <a:pPr algn="ctr"/>
            <a:r>
              <a:rPr lang="it-IT" sz="3200" dirty="0" smtClean="0"/>
              <a:t>TESTO PARLATO </a:t>
            </a:r>
            <a:r>
              <a:rPr lang="it-IT" sz="3200" dirty="0" smtClean="0"/>
              <a:t>RECITANDO </a:t>
            </a:r>
            <a:r>
              <a:rPr lang="it-IT" sz="3200" dirty="0" smtClean="0"/>
              <a:t>TIPICO </a:t>
            </a:r>
            <a:br>
              <a:rPr lang="it-IT" sz="3200" dirty="0" smtClean="0"/>
            </a:br>
            <a:r>
              <a:rPr lang="it-IT" sz="3200" dirty="0" smtClean="0"/>
              <a:t>DEL GIORNALISMO RADIOTELEVISIVO</a:t>
            </a:r>
            <a:endParaRPr lang="it-IT" sz="32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62000" y="4360592"/>
            <a:ext cx="7543800" cy="2034309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it-IT" dirty="0" smtClean="0"/>
              <a:t>IL TESTO DEVE ESSERE COSTRUITO CON PERIODI BREVI. A VOLTE BASTA UN PAROLA, MESSA AL PUNTO GIUSTO, A ESPRIMERE UN VALORE FORTE. FIGURAZIONI </a:t>
            </a:r>
            <a:r>
              <a:rPr lang="it-IT" b="1" dirty="0" smtClean="0"/>
              <a:t>PARATATTICHE</a:t>
            </a:r>
            <a:r>
              <a:rPr lang="it-IT" dirty="0" smtClean="0"/>
              <a:t> ED EVITARE LE ORTOTATTICHE CIOE’ SUBORDINATE (causali, temporali, ipotetiche). </a:t>
            </a:r>
            <a:r>
              <a:rPr lang="it-IT" dirty="0" smtClean="0"/>
              <a:t>RITMO. </a:t>
            </a:r>
            <a:r>
              <a:rPr lang="it-IT" dirty="0" smtClean="0"/>
              <a:t>DIZIONE. FLUENZA.</a:t>
            </a:r>
            <a:endParaRPr lang="it-IT" dirty="0"/>
          </a:p>
        </p:txBody>
      </p:sp>
      <p:pic>
        <p:nvPicPr>
          <p:cNvPr id="5" name="Immagine 4" descr="almed-Header_RAdio_(2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4" y="317457"/>
            <a:ext cx="6973454" cy="22968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CasellaDiTesto 3"/>
          <p:cNvSpPr txBox="1"/>
          <p:nvPr/>
        </p:nvSpPr>
        <p:spPr>
          <a:xfrm>
            <a:off x="1108364" y="554905"/>
            <a:ext cx="36093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1’ : 15 RIGHE A 60 BATTUTE</a:t>
            </a:r>
          </a:p>
          <a:p>
            <a:r>
              <a:rPr lang="it-IT" sz="2000" b="1" dirty="0" smtClean="0">
                <a:solidFill>
                  <a:srgbClr val="FF0000"/>
                </a:solidFill>
              </a:rPr>
              <a:t> ovvero  1250/1350 BATTUTE</a:t>
            </a:r>
            <a:endParaRPr lang="it-IT" sz="2000" b="1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108364" y="1262791"/>
            <a:ext cx="36734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</a:rPr>
              <a:t>1’ : </a:t>
            </a:r>
            <a:r>
              <a:rPr lang="it-IT" sz="2000" b="1" dirty="0" smtClean="0">
                <a:solidFill>
                  <a:srgbClr val="FF0000"/>
                </a:solidFill>
              </a:rPr>
              <a:t>18 RIGHE </a:t>
            </a:r>
            <a:r>
              <a:rPr lang="it-IT" sz="2000" b="1" dirty="0">
                <a:solidFill>
                  <a:srgbClr val="FF0000"/>
                </a:solidFill>
              </a:rPr>
              <a:t>A 60 </a:t>
            </a:r>
            <a:r>
              <a:rPr lang="it-IT" sz="2000" b="1" dirty="0" smtClean="0">
                <a:solidFill>
                  <a:srgbClr val="FF0000"/>
                </a:solidFill>
              </a:rPr>
              <a:t>BATTUTE</a:t>
            </a:r>
            <a:endParaRPr lang="it-IT" sz="2000" b="1" dirty="0">
              <a:solidFill>
                <a:srgbClr val="FF0000"/>
              </a:solidFill>
            </a:endParaRPr>
          </a:p>
          <a:p>
            <a:r>
              <a:rPr lang="it-IT" sz="2000" b="1" dirty="0">
                <a:solidFill>
                  <a:srgbClr val="FF0000"/>
                </a:solidFill>
              </a:rPr>
              <a:t>o</a:t>
            </a:r>
            <a:r>
              <a:rPr lang="it-IT" sz="2000" b="1" dirty="0" smtClean="0">
                <a:solidFill>
                  <a:srgbClr val="FF0000"/>
                </a:solidFill>
              </a:rPr>
              <a:t>vvero    1350</a:t>
            </a:r>
            <a:r>
              <a:rPr lang="it-IT" sz="2000" b="1" dirty="0">
                <a:solidFill>
                  <a:srgbClr val="FF0000"/>
                </a:solidFill>
              </a:rPr>
              <a:t>/</a:t>
            </a:r>
            <a:r>
              <a:rPr lang="it-IT" sz="2000" b="1" dirty="0" smtClean="0">
                <a:solidFill>
                  <a:srgbClr val="FF0000"/>
                </a:solidFill>
              </a:rPr>
              <a:t>1500  BATTUTE</a:t>
            </a:r>
            <a:endParaRPr lang="it-IT" sz="2000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108364" y="2008695"/>
            <a:ext cx="2629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DURATA MEDIA 1’:10”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612905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DENIS </a:t>
            </a:r>
            <a:r>
              <a:rPr lang="it-IT" dirty="0" err="1" smtClean="0"/>
              <a:t>MacQUAIL</a:t>
            </a:r>
            <a:r>
              <a:rPr lang="it-IT" dirty="0" smtClean="0"/>
              <a:t> sociologo </a:t>
            </a:r>
            <a:br>
              <a:rPr lang="it-IT" dirty="0" smtClean="0"/>
            </a:br>
            <a:r>
              <a:rPr lang="it-IT" dirty="0" smtClean="0"/>
              <a:t>e mass-mediologo</a:t>
            </a:r>
            <a:endParaRPr lang="it-IT" dirty="0"/>
          </a:p>
        </p:txBody>
      </p:sp>
      <p:pic>
        <p:nvPicPr>
          <p:cNvPr id="5" name="Segnaposto contenuto 4" descr="hqdefaul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1" r="8131"/>
          <a:stretch>
            <a:fillRect/>
          </a:stretch>
        </p:blipFill>
        <p:spPr/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62001" y="608098"/>
            <a:ext cx="2673657" cy="4114800"/>
          </a:xfrm>
        </p:spPr>
        <p:txBody>
          <a:bodyPr/>
          <a:lstStyle/>
          <a:p>
            <a:pPr marL="457200" indent="-457200">
              <a:buAutoNum type="arabicParenR"/>
            </a:pPr>
            <a:r>
              <a:rPr lang="it-IT" dirty="0" smtClean="0"/>
              <a:t>HARD NEWS sono quelle che trattano fatti</a:t>
            </a:r>
          </a:p>
          <a:p>
            <a:pPr marL="457200" indent="-457200">
              <a:buAutoNum type="arabicParenR"/>
            </a:pPr>
            <a:r>
              <a:rPr lang="it-IT" dirty="0" smtClean="0"/>
              <a:t>SOFT NEWS notizie di seconda battuta e prive di collocazione temporale</a:t>
            </a:r>
          </a:p>
          <a:p>
            <a:pPr marL="457200" indent="-457200">
              <a:buAutoNum type="arabicParenR"/>
            </a:pPr>
            <a:r>
              <a:rPr lang="it-IT" dirty="0" smtClean="0"/>
              <a:t>SPOT NEWS  sono invece i fatti nuovi, immediati, o appena accaduti</a:t>
            </a:r>
          </a:p>
          <a:p>
            <a:pPr marL="457200" indent="-457200">
              <a:buAutoNum type="arabicParenR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58241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1999" y="4572000"/>
            <a:ext cx="7699893" cy="16002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CAROLYN DIANA LEWIS</a:t>
            </a:r>
            <a:br>
              <a:rPr lang="it-IT" dirty="0" smtClean="0"/>
            </a:br>
            <a:r>
              <a:rPr lang="it-IT" dirty="0" smtClean="0"/>
              <a:t>TELEGIORNALISTA AMERICANA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854991" y="691616"/>
            <a:ext cx="7493742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•"/>
            </a:pPr>
            <a:r>
              <a:rPr lang="it-IT" dirty="0" smtClean="0"/>
              <a:t>EVITARE GLI AGGETTIVI NON NECESSARI</a:t>
            </a:r>
          </a:p>
          <a:p>
            <a:pPr marL="285750" indent="-285750">
              <a:buFontTx/>
              <a:buChar char="•"/>
            </a:pPr>
            <a:r>
              <a:rPr lang="it-IT" dirty="0" smtClean="0"/>
              <a:t>USARE VERBI ATTIVI</a:t>
            </a:r>
          </a:p>
          <a:p>
            <a:pPr marL="285750" indent="-285750">
              <a:buFontTx/>
              <a:buChar char="•"/>
            </a:pPr>
            <a:r>
              <a:rPr lang="it-IT" dirty="0" smtClean="0"/>
              <a:t>USARE PAROLE COLLOQUIALI</a:t>
            </a:r>
          </a:p>
          <a:p>
            <a:pPr marL="285750" indent="-285750">
              <a:buFontTx/>
              <a:buChar char="•"/>
            </a:pPr>
            <a:r>
              <a:rPr lang="it-IT" dirty="0" smtClean="0"/>
              <a:t>DIVIDERE UNA FRASE IN LUNGA IN UNA O PIU’ FRASI BREVI</a:t>
            </a:r>
          </a:p>
          <a:p>
            <a:pPr marL="285750" indent="-285750">
              <a:buFontTx/>
              <a:buChar char="•"/>
            </a:pPr>
            <a:r>
              <a:rPr lang="it-IT" dirty="0" smtClean="0"/>
              <a:t>NON APRIRE IL TESTO CON UN NOME DI PERSONA SE NON NOTA</a:t>
            </a:r>
          </a:p>
          <a:p>
            <a:pPr marL="285750" indent="-285750">
              <a:buFontTx/>
              <a:buChar char="•"/>
            </a:pPr>
            <a:r>
              <a:rPr lang="it-IT" dirty="0" smtClean="0"/>
              <a:t>MEGLIO DIRE LA FUNZIONE CHE UN NOME IMPRONUNCIABILE</a:t>
            </a:r>
          </a:p>
          <a:p>
            <a:pPr marL="285750" indent="-285750">
              <a:buFontTx/>
              <a:buChar char="•"/>
            </a:pPr>
            <a:r>
              <a:rPr lang="it-IT" dirty="0" smtClean="0"/>
              <a:t>ARROTONDARE LE CIFRE SENZA ARRIVARE AI CENTESIMI</a:t>
            </a:r>
          </a:p>
          <a:p>
            <a:pPr marL="285750" indent="-285750">
              <a:buFontTx/>
              <a:buChar char="•"/>
            </a:pPr>
            <a:r>
              <a:rPr lang="it-IT" dirty="0" smtClean="0"/>
              <a:t>NON DECLINARE VERBI DESUETI</a:t>
            </a:r>
          </a:p>
          <a:p>
            <a:pPr marL="285750" indent="-285750">
              <a:buFontTx/>
              <a:buChar char="•"/>
            </a:pPr>
            <a:r>
              <a:rPr lang="it-IT" dirty="0" smtClean="0"/>
              <a:t>USARE UN LINGUAGGIO ORDINARIO</a:t>
            </a:r>
          </a:p>
          <a:p>
            <a:pPr marL="285750" indent="-285750">
              <a:buFontTx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775655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a di giornal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Carta di giornale.thmx</Template>
  <TotalTime>2112</TotalTime>
  <Words>462</Words>
  <Application>Microsoft Macintosh PowerPoint</Application>
  <PresentationFormat>Presentazione su schermo (4:3)</PresentationFormat>
  <Paragraphs>56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Carta di giornale</vt:lpstr>
      <vt:lpstr>CONSIGLI UTILI PER LA REDAZIONE DI UN TESTO GIORNALISTICO</vt:lpstr>
      <vt:lpstr>L’IMMAGINE CINE – FOTO – TELEVISIVA NON TRADISCE MAI</vt:lpstr>
      <vt:lpstr>L’IMMAGINE E’ NOTIZIA E’ NARRAZIONE DI UN EVENTO</vt:lpstr>
      <vt:lpstr>LA STESSA INSTANTANEA  E’ NARRAZIONE DI UN EVENTO</vt:lpstr>
      <vt:lpstr>IL BACIO DELLA VITTORIA LO SCATTO DI McCurry </vt:lpstr>
      <vt:lpstr>1935 – NORME PER LA REDAZIONE  DI UN TESTO RADIOFONICO</vt:lpstr>
      <vt:lpstr>TESTO PARLATO RECITANDO TIPICO  DEL GIORNALISMO RADIOTELEVISIVO</vt:lpstr>
      <vt:lpstr>DENIS MacQUAIL sociologo  e mass-mediologo</vt:lpstr>
      <vt:lpstr>CAROLYN DIANA LEWIS TELEGIORNALISTA AMERICANA</vt:lpstr>
      <vt:lpstr>ANTONIO PICCONE STELLA GIORNALISTA RAI</vt:lpstr>
      <vt:lpstr>“La notizia vera ha una forza che la fa schizzare dallo stagno…una forza che la fa emergere dal flusso ininterrotto che arriva dalle varie fonti, e la impone zittendo tutti.”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STORIA  DEL GIORNALISMO RADIOTELEVSIVO</dc:title>
  <dc:creator>Salvatore Biazzo</dc:creator>
  <cp:lastModifiedBy>Salvatore Biazzo</cp:lastModifiedBy>
  <cp:revision>249</cp:revision>
  <dcterms:created xsi:type="dcterms:W3CDTF">2019-02-06T14:21:08Z</dcterms:created>
  <dcterms:modified xsi:type="dcterms:W3CDTF">2019-02-21T13:20:34Z</dcterms:modified>
</cp:coreProperties>
</file>